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sldIdLst>
    <p:sldId id="263" r:id="rId3"/>
    <p:sldId id="265" r:id="rId4"/>
    <p:sldId id="293" r:id="rId5"/>
    <p:sldId id="290" r:id="rId6"/>
    <p:sldId id="266" r:id="rId7"/>
    <p:sldId id="267" r:id="rId8"/>
    <p:sldId id="305" r:id="rId9"/>
    <p:sldId id="268" r:id="rId10"/>
    <p:sldId id="269" r:id="rId11"/>
    <p:sldId id="270" r:id="rId12"/>
    <p:sldId id="292" r:id="rId13"/>
    <p:sldId id="308" r:id="rId14"/>
    <p:sldId id="301" r:id="rId15"/>
    <p:sldId id="302" r:id="rId16"/>
    <p:sldId id="303" r:id="rId17"/>
    <p:sldId id="304" r:id="rId18"/>
    <p:sldId id="291" r:id="rId19"/>
    <p:sldId id="306" r:id="rId20"/>
    <p:sldId id="307" r:id="rId21"/>
    <p:sldId id="273" r:id="rId22"/>
    <p:sldId id="259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68" userDrawn="1">
          <p15:clr>
            <a:srgbClr val="A4A3A4"/>
          </p15:clr>
        </p15:guide>
        <p15:guide id="2" pos="6924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12"/>
    <a:srgbClr val="3498DB"/>
    <a:srgbClr val="1F74AD"/>
    <a:srgbClr val="1AA3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14" autoAdjust="0"/>
    <p:restoredTop sz="94708"/>
  </p:normalViewPr>
  <p:slideViewPr>
    <p:cSldViewPr snapToGrid="0" snapToObjects="1" showGuides="1">
      <p:cViewPr varScale="1">
        <p:scale>
          <a:sx n="85" d="100"/>
          <a:sy n="85" d="100"/>
        </p:scale>
        <p:origin x="68" y="296"/>
      </p:cViewPr>
      <p:guideLst>
        <p:guide pos="768"/>
        <p:guide pos="692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7318" y="2200275"/>
            <a:ext cx="9377363" cy="1228725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24399" y="4710112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400"/>
            </a:lvl1pPr>
          </a:lstStyle>
          <a:p>
            <a:fld id="{9BF748DB-1B8A-D949-8D83-31C704F4B702}" type="datetimeFigureOut">
              <a:rPr kumimoji="1" lang="zh-CN" altLang="en-US" smtClean="0"/>
            </a:fld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9964" y="259195"/>
            <a:ext cx="776287" cy="8300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52971" y="6470674"/>
            <a:ext cx="2686057" cy="159567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2100263" y="48577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16" name="标题 1"/>
          <p:cNvSpPr>
            <a:spLocks noGrp="1"/>
          </p:cNvSpPr>
          <p:nvPr>
            <p:ph type="ctrTitle"/>
          </p:nvPr>
        </p:nvSpPr>
        <p:spPr>
          <a:xfrm>
            <a:off x="1278730" y="529978"/>
            <a:ext cx="4593433" cy="559232"/>
          </a:xfrm>
          <a:prstGeom prst="rect">
            <a:avLst/>
          </a:prstGeom>
        </p:spPr>
        <p:txBody>
          <a:bodyPr anchor="b"/>
          <a:lstStyle>
            <a:lvl1pPr algn="l">
              <a:defRPr sz="2800"/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hyperlink" Target="http://srm.qiaqiafood.com/web/supplier-management/information-management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7160" y="2363275"/>
            <a:ext cx="9377680" cy="273525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zh-CN" altLang="en-US" sz="4800" dirty="0">
                <a:latin typeface="+mn-lt"/>
                <a:ea typeface="+mn-ea"/>
                <a:cs typeface="+mn-ea"/>
                <a:sym typeface="+mn-lt"/>
              </a:rPr>
              <a:t>洽洽食品</a:t>
            </a:r>
            <a:r>
              <a:rPr kumimoji="1" lang="en-US" altLang="zh-CN" sz="4800" dirty="0">
                <a:latin typeface="+mn-lt"/>
                <a:ea typeface="+mn-ea"/>
                <a:cs typeface="+mn-ea"/>
                <a:sym typeface="+mn-lt"/>
              </a:rPr>
              <a:t>SRM</a:t>
            </a:r>
            <a:r>
              <a:rPr kumimoji="1" lang="zh-CN" altLang="en-US" sz="4800" dirty="0">
                <a:latin typeface="+mn-lt"/>
                <a:ea typeface="+mn-ea"/>
                <a:cs typeface="+mn-ea"/>
                <a:sym typeface="+mn-lt"/>
              </a:rPr>
              <a:t>系统</a:t>
            </a:r>
            <a:br>
              <a:rPr kumimoji="1" lang="en-US" altLang="zh-CN" sz="4400" b="1" dirty="0">
                <a:latin typeface="+mn-lt"/>
                <a:ea typeface="+mn-ea"/>
                <a:cs typeface="+mn-ea"/>
                <a:sym typeface="+mn-lt"/>
              </a:rPr>
            </a:br>
            <a:r>
              <a:rPr kumimoji="1" lang="en-US" altLang="zh-CN" sz="4400" b="1" dirty="0" smtClean="0">
                <a:latin typeface="+mn-lt"/>
                <a:ea typeface="+mn-ea"/>
                <a:cs typeface="+mn-ea"/>
                <a:sym typeface="+mn-lt"/>
              </a:rPr>
              <a:t>SRM</a:t>
            </a:r>
            <a:r>
              <a:rPr kumimoji="1" lang="zh-CN" altLang="en-US" sz="4400" b="1" dirty="0" smtClean="0">
                <a:latin typeface="+mn-lt"/>
                <a:ea typeface="+mn-ea"/>
                <a:cs typeface="+mn-ea"/>
                <a:sym typeface="+mn-lt"/>
              </a:rPr>
              <a:t>系统注册</a:t>
            </a:r>
            <a:br>
              <a:rPr kumimoji="1" lang="en-US" altLang="zh-CN" sz="4400" b="1" dirty="0" smtClean="0">
                <a:latin typeface="+mn-lt"/>
                <a:ea typeface="+mn-ea"/>
                <a:cs typeface="+mn-ea"/>
                <a:sym typeface="+mn-lt"/>
              </a:rPr>
            </a:br>
            <a:r>
              <a:rPr kumimoji="1" lang="zh-CN" altLang="en-US" sz="4000" b="1" dirty="0" smtClean="0">
                <a:latin typeface="+mn-lt"/>
                <a:ea typeface="+mn-ea"/>
                <a:cs typeface="+mn-ea"/>
                <a:sym typeface="+mn-lt"/>
              </a:rPr>
              <a:t>操作指南</a:t>
            </a:r>
            <a:endParaRPr kumimoji="1" lang="zh-CN" altLang="en-US" sz="4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41815" y="248983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一、注册操作指南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3" y="932225"/>
            <a:ext cx="104965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/>
            <a:r>
              <a:rPr lang="en-US" altLang="zh-CN" sz="2400" dirty="0" smtClean="0">
                <a:effectLst/>
                <a:cs typeface="+mn-ea"/>
                <a:sym typeface="+mn-lt"/>
              </a:rPr>
              <a:t>Step7.</a:t>
            </a:r>
            <a:r>
              <a:rPr lang="zh-CN" altLang="en-US" sz="2400" dirty="0" smtClean="0">
                <a:cs typeface="+mn-ea"/>
                <a:sym typeface="+mn-lt"/>
              </a:rPr>
              <a:t>完成首</a:t>
            </a:r>
            <a:r>
              <a:rPr lang="zh-CN" altLang="en-US" sz="2400" dirty="0">
                <a:cs typeface="+mn-ea"/>
                <a:sym typeface="+mn-lt"/>
              </a:rPr>
              <a:t>步</a:t>
            </a:r>
            <a:r>
              <a:rPr lang="zh-CN" altLang="en-US" sz="2400" dirty="0" smtClean="0">
                <a:cs typeface="+mn-ea"/>
                <a:sym typeface="+mn-lt"/>
              </a:rPr>
              <a:t>操作，向洽洽工作人员发送邮件备注公司名称，索要账号密码， </a:t>
            </a:r>
            <a:r>
              <a:rPr lang="zh-CN" altLang="en-US" sz="2400" dirty="0" smtClean="0">
                <a:cs typeface="+mn-ea"/>
                <a:sym typeface="+mn-lt"/>
              </a:rPr>
              <a:t>并按照操作指南上</a:t>
            </a:r>
            <a:r>
              <a:rPr lang="zh-CN" altLang="en-US" sz="2400" dirty="0" smtClean="0">
                <a:cs typeface="+mn-ea"/>
                <a:sym typeface="+mn-lt"/>
              </a:rPr>
              <a:t>传声明函。</a:t>
            </a:r>
            <a:endParaRPr lang="zh-CN" altLang="zh-CN" sz="2400" dirty="0">
              <a:effectLst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51"/>
          <p:cNvSpPr/>
          <p:nvPr/>
        </p:nvSpPr>
        <p:spPr>
          <a:xfrm>
            <a:off x="2878112" y="2413751"/>
            <a:ext cx="5567077" cy="1146412"/>
          </a:xfrm>
          <a:prstGeom prst="roundRect">
            <a:avLst/>
          </a:prstGeom>
          <a:gradFill flip="none" rotWithShape="1">
            <a:gsLst>
              <a:gs pos="0">
                <a:srgbClr val="E60012"/>
              </a:gs>
              <a:gs pos="63000">
                <a:srgbClr val="F09456"/>
              </a:gs>
              <a:gs pos="43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二、声明函上传方法</a:t>
            </a:r>
            <a:endParaRPr lang="zh-CN" alt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二、声明函上传方法</a:t>
            </a:r>
            <a:endParaRPr lang="zh-CN" altLang="en-US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87453" y="866059"/>
            <a:ext cx="9815432" cy="13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zh-CN" altLang="en-US" dirty="0" smtClean="0">
                <a:cs typeface="+mn-ea"/>
                <a:sym typeface="+mn-lt"/>
              </a:rPr>
              <a:t>声明函填写要求：</a:t>
            </a:r>
            <a:r>
              <a:rPr lang="zh-CN" altLang="en-US" dirty="0"/>
              <a:t>声明函的微信号要写成电话号码的形式 ，注册名填写</a:t>
            </a:r>
            <a:r>
              <a:rPr lang="zh-CN" altLang="en-US" dirty="0"/>
              <a:t>账号，声明函一共有四页，全部都要</a:t>
            </a:r>
            <a:r>
              <a:rPr lang="zh-CN" altLang="en-US" dirty="0" smtClean="0"/>
              <a:t>盖章上传，将扫描出来的声明函，放在一个</a:t>
            </a:r>
            <a:r>
              <a:rPr lang="en-US" altLang="zh-CN" dirty="0" smtClean="0"/>
              <a:t>PDF</a:t>
            </a:r>
            <a:r>
              <a:rPr lang="zh-CN" altLang="en-US" dirty="0" smtClean="0"/>
              <a:t>文件中进行上传。</a:t>
            </a:r>
            <a:endParaRPr lang="en-US" altLang="zh-CN" dirty="0" smtClean="0"/>
          </a:p>
          <a:p>
            <a:pPr indent="279400">
              <a:lnSpc>
                <a:spcPct val="150000"/>
              </a:lnSpc>
            </a:pPr>
            <a:r>
              <a:rPr lang="zh-CN" altLang="en-US" dirty="0" smtClean="0">
                <a:cs typeface="+mn-ea"/>
                <a:sym typeface="+mn-lt"/>
              </a:rPr>
              <a:t>模板如下：</a:t>
            </a:r>
            <a:endParaRPr lang="zh-CN" altLang="zh-CN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613" y="2153591"/>
            <a:ext cx="3430323" cy="4552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960" y="2199886"/>
            <a:ext cx="2858513" cy="43171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472" y="2367421"/>
            <a:ext cx="2698537" cy="39520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032" y="2468880"/>
            <a:ext cx="2982247" cy="38506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116412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二</a:t>
            </a:r>
            <a:r>
              <a:rPr lang="zh-CN" altLang="en-US" b="1" dirty="0" smtClean="0">
                <a:cs typeface="+mn-ea"/>
                <a:sym typeface="+mn-lt"/>
              </a:rPr>
              <a:t>、声明函上传方法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85720" y="675847"/>
            <a:ext cx="9815432" cy="189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800" dirty="0" smtClean="0">
                <a:effectLst/>
                <a:cs typeface="+mn-ea"/>
                <a:sym typeface="+mn-lt"/>
              </a:rPr>
              <a:t>Step1.</a:t>
            </a:r>
            <a:r>
              <a:rPr lang="en-US" altLang="zh-CN" dirty="0">
                <a:latin typeface="+mn-ea"/>
              </a:rPr>
              <a:t> </a:t>
            </a:r>
            <a:endParaRPr lang="en-US" altLang="zh-CN" dirty="0" smtClean="0">
              <a:latin typeface="+mn-ea"/>
            </a:endParaRPr>
          </a:p>
          <a:p>
            <a:pPr algn="just"/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>
                <a:latin typeface="+mn-ea"/>
              </a:rPr>
              <a:t>、登录网址：</a:t>
            </a:r>
            <a:r>
              <a:rPr lang="zh-CN" altLang="en-US" dirty="0">
                <a:hlinkClick r:id="rId1"/>
              </a:rPr>
              <a:t>洽洽供应商平台 </a:t>
            </a:r>
            <a:r>
              <a:rPr lang="en-US" altLang="zh-CN" dirty="0">
                <a:hlinkClick r:id="rId1"/>
              </a:rPr>
              <a:t>(qiaqiafood.com) </a:t>
            </a:r>
            <a:r>
              <a:rPr lang="zh-CN" altLang="en-US" dirty="0">
                <a:latin typeface="+mn-ea"/>
              </a:rPr>
              <a:t>，请使用谷歌浏览器或</a:t>
            </a:r>
            <a:r>
              <a:rPr lang="en-US" altLang="zh-CN" dirty="0">
                <a:latin typeface="+mn-ea"/>
              </a:rPr>
              <a:t>360</a:t>
            </a:r>
            <a:r>
              <a:rPr lang="zh-CN" altLang="en-US" dirty="0">
                <a:latin typeface="+mn-ea"/>
              </a:rPr>
              <a:t>浏览器极速版进行登录。</a:t>
            </a:r>
            <a:endParaRPr lang="en-US" altLang="zh-CN" dirty="0">
              <a:latin typeface="+mn-ea"/>
            </a:endParaRPr>
          </a:p>
          <a:p>
            <a:pPr algn="just"/>
            <a:r>
              <a:rPr lang="en-US" altLang="zh-CN" dirty="0">
                <a:latin typeface="+mn-ea"/>
              </a:rPr>
              <a:t>2</a:t>
            </a:r>
            <a:r>
              <a:rPr lang="zh-CN" altLang="en-US" dirty="0">
                <a:latin typeface="+mn-ea"/>
              </a:rPr>
              <a:t>、登录账号和登录密码，注册成功后已经注明，请点击链接完成</a:t>
            </a:r>
            <a:r>
              <a:rPr lang="zh-CN" altLang="en-US" dirty="0">
                <a:latin typeface="+mn-ea"/>
              </a:rPr>
              <a:t>登录，首次登陆进去要求改密码，请记住修改后的密码。（重新改正密码后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将密码记在本子</a:t>
            </a:r>
            <a:r>
              <a:rPr lang="zh-CN" altLang="en-US" dirty="0" smtClean="0">
                <a:latin typeface="+mn-ea"/>
              </a:rPr>
              <a:t>上）</a:t>
            </a:r>
            <a:r>
              <a:rPr lang="zh-CN" altLang="en-US" dirty="0">
                <a:latin typeface="+mn-ea"/>
              </a:rPr>
              <a:t>。</a:t>
            </a:r>
            <a:endParaRPr lang="en-US" altLang="zh-CN" dirty="0">
              <a:latin typeface="+mn-ea"/>
            </a:endParaRPr>
          </a:p>
          <a:p>
            <a:pPr indent="279400">
              <a:lnSpc>
                <a:spcPct val="150000"/>
              </a:lnSpc>
            </a:pPr>
            <a:r>
              <a:rPr lang="en-US" altLang="zh-CN" sz="1800" dirty="0" smtClean="0">
                <a:effectLst/>
                <a:cs typeface="+mn-ea"/>
                <a:sym typeface="+mn-lt"/>
              </a:rPr>
              <a:t>  </a:t>
            </a:r>
            <a:endParaRPr lang="zh-CN" altLang="zh-CN" sz="1800" b="1" dirty="0">
              <a:solidFill>
                <a:srgbClr val="FF0000"/>
              </a:solidFill>
              <a:effectLst/>
              <a:cs typeface="+mn-ea"/>
              <a:sym typeface="+mn-lt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1174750" y="2209165"/>
            <a:ext cx="10212070" cy="2439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125" y="3702685"/>
            <a:ext cx="4680585" cy="2750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475" y="3752215"/>
            <a:ext cx="5233670" cy="27990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146392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二</a:t>
            </a:r>
            <a:r>
              <a:rPr lang="zh-CN" altLang="en-US" b="1" dirty="0" smtClean="0">
                <a:cs typeface="+mn-ea"/>
                <a:sym typeface="+mn-lt"/>
              </a:rPr>
              <a:t>、声明函上传方法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98343" y="766209"/>
            <a:ext cx="9815432" cy="458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en-US" altLang="zh-CN" sz="1800" dirty="0" smtClean="0">
                <a:effectLst/>
                <a:cs typeface="+mn-ea"/>
                <a:sym typeface="+mn-lt"/>
              </a:rPr>
              <a:t>Step2.  </a:t>
            </a:r>
            <a:r>
              <a:rPr lang="zh-CN" altLang="en-US" dirty="0" smtClean="0">
                <a:cs typeface="+mn-ea"/>
                <a:sym typeface="+mn-lt"/>
              </a:rPr>
              <a:t>登录系统以后，点击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供应商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，进行下一步操作。</a:t>
            </a:r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343" y="1355751"/>
            <a:ext cx="9679585" cy="526887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二</a:t>
            </a:r>
            <a:r>
              <a:rPr lang="zh-CN" altLang="en-US" b="1" dirty="0" smtClean="0">
                <a:cs typeface="+mn-ea"/>
                <a:sym typeface="+mn-lt"/>
              </a:rPr>
              <a:t>、声明函上传方法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9115" y="820386"/>
            <a:ext cx="104066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en-US" altLang="zh-CN" sz="1800" dirty="0" smtClean="0">
                <a:effectLst/>
                <a:cs typeface="+mn-ea"/>
                <a:sym typeface="+mn-lt"/>
              </a:rPr>
              <a:t>Step3.  </a:t>
            </a:r>
            <a:r>
              <a:rPr lang="zh-CN" altLang="en-US" sz="1800" dirty="0" smtClean="0">
                <a:effectLst/>
                <a:cs typeface="+mn-ea"/>
                <a:sym typeface="+mn-lt"/>
              </a:rPr>
              <a:t>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供应商系统补充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，再点击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查询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按钮（一般会自动跳出来），点击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补充信息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，进行下一步操作。</a:t>
            </a:r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099" y="1721055"/>
            <a:ext cx="10443624" cy="51369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二</a:t>
            </a:r>
            <a:r>
              <a:rPr lang="zh-CN" altLang="en-US" b="1" dirty="0" smtClean="0">
                <a:cs typeface="+mn-ea"/>
                <a:sym typeface="+mn-lt"/>
              </a:rPr>
              <a:t>、声明函上传方法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98343" y="908616"/>
            <a:ext cx="10406608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en-US" altLang="zh-CN" sz="1800" dirty="0" smtClean="0">
                <a:effectLst/>
                <a:cs typeface="+mn-ea"/>
                <a:sym typeface="+mn-lt"/>
              </a:rPr>
              <a:t>Step4.  </a:t>
            </a:r>
            <a:r>
              <a:rPr lang="zh-CN" altLang="en-US" sz="1800" dirty="0" smtClean="0">
                <a:effectLst/>
                <a:cs typeface="+mn-ea"/>
                <a:sym typeface="+mn-lt"/>
              </a:rPr>
              <a:t>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新建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资质证书名称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的小箭头，选择声明函，进行下一步操作。</a:t>
            </a:r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929" y="1416447"/>
            <a:ext cx="9556464" cy="525417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116412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二、声明函上传方法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4" y="675847"/>
            <a:ext cx="98154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/>
            <a:r>
              <a:rPr lang="en-US" altLang="zh-CN" sz="1800" dirty="0" smtClean="0">
                <a:effectLst/>
                <a:cs typeface="+mn-ea"/>
                <a:sym typeface="+mn-lt"/>
              </a:rPr>
              <a:t>Step5.</a:t>
            </a:r>
            <a:r>
              <a:rPr lang="zh-CN" altLang="zh-CN" dirty="0">
                <a:cs typeface="+mn-ea"/>
                <a:sym typeface="+mn-lt"/>
              </a:rPr>
              <a:t> </a:t>
            </a:r>
            <a:r>
              <a:rPr lang="zh-CN" altLang="en-US" dirty="0" smtClean="0">
                <a:cs typeface="+mn-ea"/>
                <a:sym typeface="+mn-lt"/>
              </a:rPr>
              <a:t>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上传附件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，再点击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选择文件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，选择声明函后，点击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打开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按钮。</a:t>
            </a:r>
            <a:r>
              <a:rPr lang="zh-CN" altLang="en-US" dirty="0">
                <a:cs typeface="+mn-ea"/>
                <a:sym typeface="+mn-lt"/>
              </a:rPr>
              <a:t>进行下一步操作。</a:t>
            </a:r>
            <a:endParaRPr lang="zh-CN" altLang="zh-CN" dirty="0">
              <a:cs typeface="+mn-ea"/>
              <a:sym typeface="+mn-lt"/>
            </a:endParaRPr>
          </a:p>
          <a:p>
            <a:pPr indent="279400"/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799" y="1292866"/>
            <a:ext cx="8424472" cy="550304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5681" y="31566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二、声明函上传方法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4" y="696713"/>
            <a:ext cx="9815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/>
            <a:r>
              <a:rPr lang="en-US" altLang="zh-CN" sz="1800" dirty="0" smtClean="0">
                <a:effectLst/>
                <a:cs typeface="+mn-ea"/>
                <a:sym typeface="+mn-lt"/>
              </a:rPr>
              <a:t>Step5.</a:t>
            </a:r>
            <a:r>
              <a:rPr lang="zh-CN" altLang="zh-CN" dirty="0">
                <a:cs typeface="+mn-ea"/>
                <a:sym typeface="+mn-lt"/>
              </a:rPr>
              <a:t> </a:t>
            </a:r>
            <a:r>
              <a:rPr lang="zh-CN" altLang="en-US" dirty="0" smtClean="0">
                <a:cs typeface="+mn-ea"/>
                <a:sym typeface="+mn-lt"/>
              </a:rPr>
              <a:t>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确定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，再点击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确定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提交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按钮，完成上传</a:t>
            </a:r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14451" r="9755" b="16807"/>
          <a:stretch>
            <a:fillRect/>
          </a:stretch>
        </p:blipFill>
        <p:spPr>
          <a:xfrm>
            <a:off x="209862" y="1539015"/>
            <a:ext cx="4173305" cy="27181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3167" y="1340008"/>
            <a:ext cx="7625504" cy="500832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5681" y="31566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二、声明函上传方法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4" y="696713"/>
            <a:ext cx="9815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/>
            <a:r>
              <a:rPr lang="en-US" altLang="zh-CN" sz="1800" dirty="0" smtClean="0">
                <a:effectLst/>
                <a:cs typeface="+mn-ea"/>
                <a:sym typeface="+mn-lt"/>
              </a:rPr>
              <a:t>Step6.</a:t>
            </a:r>
            <a:r>
              <a:rPr lang="zh-CN" altLang="zh-CN" dirty="0" smtClean="0">
                <a:cs typeface="+mn-ea"/>
                <a:sym typeface="+mn-lt"/>
              </a:rPr>
              <a:t> </a:t>
            </a:r>
            <a:r>
              <a:rPr lang="zh-CN" altLang="en-US" dirty="0" smtClean="0">
                <a:cs typeface="+mn-ea"/>
                <a:sym typeface="+mn-lt"/>
              </a:rPr>
              <a:t>上传完成后，审批状态为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待采购审批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>
                <a:cs typeface="+mn-ea"/>
                <a:sym typeface="+mn-lt"/>
              </a:rPr>
              <a:t>即</a:t>
            </a:r>
            <a:r>
              <a:rPr lang="zh-CN" altLang="en-US" dirty="0" smtClean="0">
                <a:cs typeface="+mn-ea"/>
                <a:sym typeface="+mn-lt"/>
              </a:rPr>
              <a:t>为上传成功。</a:t>
            </a:r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910" y="1275906"/>
            <a:ext cx="11450057" cy="45028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延期 12"/>
          <p:cNvSpPr/>
          <p:nvPr/>
        </p:nvSpPr>
        <p:spPr>
          <a:xfrm rot="21135789">
            <a:off x="1705740" y="758976"/>
            <a:ext cx="1503127" cy="5132096"/>
          </a:xfrm>
          <a:prstGeom prst="flowChartDelay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4262933" y="2050155"/>
            <a:ext cx="4864308" cy="846247"/>
          </a:xfrm>
          <a:prstGeom prst="roundRect">
            <a:avLst/>
          </a:prstGeom>
          <a:gradFill flip="none" rotWithShape="1">
            <a:gsLst>
              <a:gs pos="0">
                <a:srgbClr val="E60012"/>
              </a:gs>
              <a:gs pos="63000">
                <a:srgbClr val="F09456"/>
              </a:gs>
              <a:gs pos="43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一</a:t>
            </a:r>
            <a:r>
              <a:rPr lang="zh-CN" alt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、注册操作指南</a:t>
            </a:r>
            <a:endParaRPr lang="zh-CN" alt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2" name="矩形: 圆角 51"/>
          <p:cNvSpPr/>
          <p:nvPr/>
        </p:nvSpPr>
        <p:spPr>
          <a:xfrm>
            <a:off x="4262933" y="3671867"/>
            <a:ext cx="4864308" cy="846247"/>
          </a:xfrm>
          <a:prstGeom prst="roundRect">
            <a:avLst/>
          </a:prstGeom>
          <a:gradFill flip="none" rotWithShape="1">
            <a:gsLst>
              <a:gs pos="0">
                <a:srgbClr val="E60012"/>
              </a:gs>
              <a:gs pos="63000">
                <a:srgbClr val="F09456"/>
              </a:gs>
              <a:gs pos="43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二、</a:t>
            </a:r>
            <a:r>
              <a:rPr lang="zh-CN" altLang="en-US" sz="2800" b="1" dirty="0" smtClean="0">
                <a:cs typeface="+mn-ea"/>
                <a:sym typeface="+mn-lt"/>
              </a:rPr>
              <a:t>注册</a:t>
            </a:r>
            <a:r>
              <a:rPr lang="zh-CN" altLang="en-US" sz="2800" b="1" dirty="0">
                <a:cs typeface="+mn-ea"/>
                <a:sym typeface="+mn-lt"/>
              </a:rPr>
              <a:t>操作指南</a:t>
            </a:r>
            <a:endParaRPr lang="zh-CN" alt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流程图: 延期 9"/>
          <p:cNvSpPr/>
          <p:nvPr/>
        </p:nvSpPr>
        <p:spPr>
          <a:xfrm>
            <a:off x="1286934" y="1076908"/>
            <a:ext cx="1396409" cy="4892092"/>
          </a:xfrm>
          <a:prstGeom prst="flowChartDelay">
            <a:avLst/>
          </a:prstGeom>
          <a:gradFill>
            <a:gsLst>
              <a:gs pos="43000">
                <a:schemeClr val="accent1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</a:t>
            </a:r>
            <a:endParaRPr lang="en-US" altLang="zh-C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录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二、声明函上传方法</a:t>
            </a:r>
            <a:endParaRPr lang="zh-CN" altLang="en-US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87453" y="866059"/>
            <a:ext cx="98154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en-US" altLang="zh-CN" dirty="0" smtClean="0">
                <a:cs typeface="+mn-ea"/>
                <a:sym typeface="+mn-lt"/>
              </a:rPr>
              <a:t>Step7. </a:t>
            </a:r>
            <a:r>
              <a:rPr lang="zh-CN" altLang="en-US" dirty="0">
                <a:cs typeface="+mn-ea"/>
                <a:sym typeface="+mn-lt"/>
              </a:rPr>
              <a:t>声明</a:t>
            </a:r>
            <a:r>
              <a:rPr lang="zh-CN" altLang="en-US" dirty="0" smtClean="0">
                <a:cs typeface="+mn-ea"/>
                <a:sym typeface="+mn-lt"/>
              </a:rPr>
              <a:t>函上传成功后，给洽洽工作人员，发送邮件备注公司名称，说明声明函已上传成功。并将声明函原件寄往洽洽公司。</a:t>
            </a:r>
            <a:endParaRPr lang="zh-CN" altLang="zh-CN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51"/>
          <p:cNvSpPr/>
          <p:nvPr/>
        </p:nvSpPr>
        <p:spPr>
          <a:xfrm>
            <a:off x="3689559" y="2683576"/>
            <a:ext cx="5229588" cy="1131421"/>
          </a:xfrm>
          <a:prstGeom prst="roundRect">
            <a:avLst/>
          </a:prstGeom>
          <a:gradFill flip="none" rotWithShape="1">
            <a:gsLst>
              <a:gs pos="0">
                <a:srgbClr val="E60012"/>
              </a:gs>
              <a:gs pos="63000">
                <a:srgbClr val="F09456"/>
              </a:gs>
              <a:gs pos="43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cs typeface="+mn-ea"/>
                <a:sym typeface="+mn-lt"/>
              </a:rPr>
              <a:t>一</a:t>
            </a:r>
            <a:r>
              <a:rPr lang="zh-CN" altLang="en-US" sz="2800" b="1" dirty="0">
                <a:cs typeface="+mn-ea"/>
                <a:sym typeface="+mn-lt"/>
              </a:rPr>
              <a:t>、注册操作指南</a:t>
            </a:r>
            <a:endParaRPr lang="zh-CN" alt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一</a:t>
            </a:r>
            <a:r>
              <a:rPr lang="zh-CN" altLang="en-US" b="1" dirty="0" smtClean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注册</a:t>
            </a:r>
            <a:r>
              <a:rPr lang="zh-CN" altLang="en-US" sz="1800" b="1" dirty="0" smtClean="0">
                <a:effectLst/>
                <a:latin typeface="+mn-lt"/>
                <a:ea typeface="+mn-ea"/>
                <a:cs typeface="+mn-ea"/>
                <a:sym typeface="+mn-lt"/>
              </a:rPr>
              <a:t>操作指南</a:t>
            </a:r>
            <a:endParaRPr lang="zh-CN" altLang="en-US" sz="1800" b="1" dirty="0" smtClean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4" y="932225"/>
            <a:ext cx="981543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en-US" altLang="zh-CN" sz="1800" dirty="0">
                <a:effectLst/>
                <a:cs typeface="+mn-ea"/>
                <a:sym typeface="+mn-lt"/>
              </a:rPr>
              <a:t>Step1</a:t>
            </a:r>
            <a:r>
              <a:rPr lang="en-US" altLang="zh-CN" sz="1800" dirty="0" smtClean="0">
                <a:effectLst/>
                <a:cs typeface="+mn-ea"/>
                <a:sym typeface="+mn-lt"/>
              </a:rPr>
              <a:t>.</a:t>
            </a:r>
            <a:r>
              <a:rPr lang="zh-CN" altLang="en-US" dirty="0">
                <a:cs typeface="+mn-ea"/>
                <a:sym typeface="+mn-lt"/>
              </a:rPr>
              <a:t>直接打开洽洽工作人员发的注册网址</a:t>
            </a:r>
            <a:r>
              <a:rPr lang="zh-CN" altLang="en-US" dirty="0" smtClean="0">
                <a:cs typeface="+mn-ea"/>
                <a:sym typeface="+mn-lt"/>
              </a:rPr>
              <a:t>。（</a:t>
            </a:r>
            <a:r>
              <a:rPr lang="zh-CN" altLang="en-US" dirty="0">
                <a:latin typeface="+mn-ea"/>
              </a:rPr>
              <a:t>请使用谷歌浏览器或</a:t>
            </a:r>
            <a:r>
              <a:rPr lang="en-US" altLang="zh-CN" dirty="0">
                <a:latin typeface="+mn-ea"/>
              </a:rPr>
              <a:t>360</a:t>
            </a:r>
            <a:r>
              <a:rPr lang="zh-CN" altLang="en-US" dirty="0">
                <a:latin typeface="+mn-ea"/>
              </a:rPr>
              <a:t>浏览器极速</a:t>
            </a:r>
            <a:r>
              <a:rPr lang="zh-CN" altLang="en-US" dirty="0" smtClean="0">
                <a:latin typeface="+mn-ea"/>
              </a:rPr>
              <a:t>版打开</a:t>
            </a:r>
            <a:r>
              <a:rPr lang="zh-CN" altLang="en-US" dirty="0" smtClean="0">
                <a:cs typeface="+mn-ea"/>
                <a:sym typeface="+mn-lt"/>
              </a:rPr>
              <a:t>）</a:t>
            </a:r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364" r="222" b="19743"/>
          <a:stretch>
            <a:fillRect/>
          </a:stretch>
        </p:blipFill>
        <p:spPr>
          <a:xfrm>
            <a:off x="989115" y="1440056"/>
            <a:ext cx="10136784" cy="498322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168877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>
                <a:cs typeface="+mn-ea"/>
                <a:sym typeface="+mn-lt"/>
              </a:rPr>
              <a:t>一、注册操作指南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4" y="635291"/>
            <a:ext cx="98154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/>
            <a:r>
              <a:rPr lang="en-US" altLang="zh-CN" sz="1800" dirty="0" smtClean="0">
                <a:effectLst/>
                <a:cs typeface="+mn-ea"/>
                <a:sym typeface="+mn-lt"/>
              </a:rPr>
              <a:t>Step2. </a:t>
            </a:r>
            <a:r>
              <a:rPr lang="zh-CN" altLang="en-US" dirty="0" smtClean="0">
                <a:cs typeface="+mn-ea"/>
                <a:sym typeface="+mn-lt"/>
              </a:rPr>
              <a:t>打开后，就是以下页面，将所有信息填好填正确，带</a:t>
            </a:r>
            <a:r>
              <a:rPr lang="zh-CN" altLang="en-US" b="1" dirty="0" smtClean="0">
                <a:solidFill>
                  <a:srgbClr val="FF0000"/>
                </a:solidFill>
                <a:cs typeface="+mn-ea"/>
                <a:sym typeface="+mn-lt"/>
              </a:rPr>
              <a:t>红色</a:t>
            </a:r>
            <a:r>
              <a:rPr lang="en-US" altLang="zh-CN" b="1" dirty="0" smtClean="0">
                <a:solidFill>
                  <a:srgbClr val="FF0000"/>
                </a:solidFill>
                <a:cs typeface="+mn-ea"/>
                <a:sym typeface="+mn-lt"/>
              </a:rPr>
              <a:t>*</a:t>
            </a:r>
            <a:r>
              <a:rPr lang="zh-CN" altLang="en-US" dirty="0" smtClean="0">
                <a:cs typeface="+mn-ea"/>
                <a:sym typeface="+mn-lt"/>
              </a:rPr>
              <a:t>为必填。填好后，点击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/>
              <a:t>我已阅读标书和投标须知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下一步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，进行下一步操作。</a:t>
            </a:r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297" y="1281622"/>
            <a:ext cx="9406379" cy="558338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一、注册操作指南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4" y="932225"/>
            <a:ext cx="98154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/>
            <a:r>
              <a:rPr lang="en-US" altLang="zh-CN" sz="2000" dirty="0">
                <a:effectLst/>
                <a:cs typeface="+mn-ea"/>
                <a:sym typeface="+mn-lt"/>
              </a:rPr>
              <a:t>Step3. </a:t>
            </a:r>
            <a:r>
              <a:rPr lang="zh-CN" altLang="en-US" sz="2000" dirty="0">
                <a:cs typeface="+mn-ea"/>
                <a:sym typeface="+mn-lt"/>
              </a:rPr>
              <a:t>填写</a:t>
            </a:r>
            <a:r>
              <a:rPr lang="zh-CN" altLang="en-US" sz="2000" dirty="0" smtClean="0">
                <a:effectLst/>
                <a:cs typeface="+mn-ea"/>
                <a:sym typeface="+mn-lt"/>
              </a:rPr>
              <a:t>其他信息，非必填项的应写尽写，继续</a:t>
            </a:r>
            <a:r>
              <a:rPr lang="zh-CN" altLang="en-US" sz="2000" dirty="0" smtClean="0">
                <a:cs typeface="+mn-ea"/>
                <a:sym typeface="+mn-lt"/>
              </a:rPr>
              <a:t>点击</a:t>
            </a:r>
            <a:r>
              <a:rPr lang="zh-CN" altLang="zh-CN" sz="2000" dirty="0">
                <a:cs typeface="+mn-ea"/>
                <a:sym typeface="+mn-lt"/>
              </a:rPr>
              <a:t>【</a:t>
            </a:r>
            <a:r>
              <a:rPr lang="zh-CN" altLang="en-US" sz="2000" dirty="0">
                <a:cs typeface="+mn-ea"/>
                <a:sym typeface="+mn-lt"/>
              </a:rPr>
              <a:t>下一步</a:t>
            </a:r>
            <a:r>
              <a:rPr lang="zh-CN" altLang="zh-CN" sz="2000" dirty="0">
                <a:cs typeface="+mn-ea"/>
                <a:sym typeface="+mn-lt"/>
              </a:rPr>
              <a:t>】</a:t>
            </a:r>
            <a:r>
              <a:rPr lang="zh-CN" altLang="en-US" sz="2000" dirty="0">
                <a:cs typeface="+mn-ea"/>
                <a:sym typeface="+mn-lt"/>
              </a:rPr>
              <a:t>，进行下一步</a:t>
            </a:r>
            <a:r>
              <a:rPr lang="zh-CN" altLang="en-US" sz="2000" dirty="0" smtClean="0">
                <a:cs typeface="+mn-ea"/>
                <a:sym typeface="+mn-lt"/>
              </a:rPr>
              <a:t>操作。</a:t>
            </a:r>
            <a:endParaRPr lang="zh-CN" altLang="zh-CN" sz="2000" dirty="0">
              <a:effectLst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103" y="1558976"/>
            <a:ext cx="11411376" cy="471440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一、注册操作指南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4" y="932225"/>
            <a:ext cx="981543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en-US" altLang="zh-CN" sz="1800" dirty="0" smtClean="0">
                <a:effectLst/>
                <a:cs typeface="+mn-ea"/>
                <a:sym typeface="+mn-lt"/>
              </a:rPr>
              <a:t>Step4.</a:t>
            </a:r>
            <a:r>
              <a:rPr lang="zh-CN" altLang="en-US" sz="1800" dirty="0" smtClean="0">
                <a:effectLst/>
                <a:cs typeface="+mn-ea"/>
                <a:sym typeface="+mn-lt"/>
              </a:rPr>
              <a:t>在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/>
              <a:t>资质信息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栏位，将所需上传文件上传。</a:t>
            </a:r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072" y="1720763"/>
            <a:ext cx="11709738" cy="48001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一、注册操作指南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4" y="932225"/>
            <a:ext cx="9815432" cy="873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en-US" altLang="zh-CN" sz="1800" dirty="0" smtClean="0">
                <a:effectLst/>
                <a:cs typeface="+mn-ea"/>
                <a:sym typeface="+mn-lt"/>
              </a:rPr>
              <a:t>Step5. </a:t>
            </a:r>
            <a:r>
              <a:rPr lang="zh-CN" altLang="en-US" sz="1800" dirty="0" smtClean="0">
                <a:effectLst/>
                <a:cs typeface="+mn-ea"/>
                <a:sym typeface="+mn-lt"/>
              </a:rPr>
              <a:t>先点击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上传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按钮，再点击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选择文件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，选择所需的图片，点击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打开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按钮后，再点击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上传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和</a:t>
            </a:r>
            <a:r>
              <a:rPr lang="zh-CN" altLang="zh-CN" dirty="0" smtClean="0">
                <a:cs typeface="+mn-ea"/>
                <a:sym typeface="+mn-lt"/>
              </a:rPr>
              <a:t>【</a:t>
            </a:r>
            <a:r>
              <a:rPr lang="zh-CN" altLang="en-US" dirty="0" smtClean="0">
                <a:cs typeface="+mn-ea"/>
                <a:sym typeface="+mn-lt"/>
              </a:rPr>
              <a:t>确定</a:t>
            </a:r>
            <a:r>
              <a:rPr lang="zh-CN" altLang="zh-CN" dirty="0" smtClean="0">
                <a:cs typeface="+mn-ea"/>
                <a:sym typeface="+mn-lt"/>
              </a:rPr>
              <a:t>】</a:t>
            </a:r>
            <a:r>
              <a:rPr lang="zh-CN" altLang="en-US" dirty="0" smtClean="0">
                <a:cs typeface="+mn-ea"/>
                <a:sym typeface="+mn-lt"/>
              </a:rPr>
              <a:t>，完成上传。</a:t>
            </a:r>
            <a:r>
              <a:rPr lang="zh-CN" altLang="en-US" b="1" dirty="0" smtClean="0">
                <a:solidFill>
                  <a:srgbClr val="FF0000"/>
                </a:solidFill>
                <a:cs typeface="+mn-ea"/>
                <a:sym typeface="+mn-lt"/>
              </a:rPr>
              <a:t>（声明函暂不需要上传）</a:t>
            </a:r>
            <a:endParaRPr lang="zh-CN" altLang="zh-CN" sz="1800" b="1" dirty="0">
              <a:solidFill>
                <a:srgbClr val="FF0000"/>
              </a:solidFill>
              <a:effectLst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386" y="1722189"/>
            <a:ext cx="8006075" cy="5019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2037" r="26653" b="44697"/>
          <a:stretch>
            <a:fillRect/>
          </a:stretch>
        </p:blipFill>
        <p:spPr>
          <a:xfrm>
            <a:off x="8209691" y="3747541"/>
            <a:ext cx="3590144" cy="203866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9115" y="311284"/>
            <a:ext cx="8004810" cy="559435"/>
          </a:xfrm>
        </p:spPr>
        <p:txBody>
          <a:bodyPr/>
          <a:lstStyle/>
          <a:p>
            <a:pPr marL="457200" lvl="1">
              <a:spcBef>
                <a:spcPts val="600"/>
              </a:spcBef>
              <a:spcAft>
                <a:spcPts val="600"/>
              </a:spcAft>
              <a:tabLst>
                <a:tab pos="365760" algn="l"/>
              </a:tabLst>
            </a:pPr>
            <a:r>
              <a:rPr lang="zh-CN" altLang="en-US" b="1" dirty="0" smtClean="0">
                <a:cs typeface="+mn-ea"/>
                <a:sym typeface="+mn-lt"/>
              </a:rPr>
              <a:t>一、注册操作指南</a:t>
            </a:r>
            <a:endParaRPr lang="zh-CN" altLang="zh-CN" sz="1800" b="1" dirty="0"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88284" y="932225"/>
            <a:ext cx="9815432" cy="873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en-US" altLang="zh-CN" sz="1800" dirty="0" smtClean="0">
                <a:effectLst/>
                <a:cs typeface="+mn-ea"/>
                <a:sym typeface="+mn-lt"/>
              </a:rPr>
              <a:t>Step6.</a:t>
            </a:r>
            <a:r>
              <a:rPr lang="zh-CN" altLang="en-US" sz="1800" dirty="0" smtClean="0">
                <a:effectLst/>
                <a:cs typeface="+mn-ea"/>
                <a:sym typeface="+mn-lt"/>
              </a:rPr>
              <a:t>所有的资质证明都需要填写生效与失效时间，营业执照的时效若是长期，可选择</a:t>
            </a:r>
            <a:r>
              <a:rPr lang="en-US" altLang="zh-CN" sz="1800" dirty="0" smtClean="0">
                <a:solidFill>
                  <a:srgbClr val="FF0000"/>
                </a:solidFill>
                <a:effectLst/>
                <a:cs typeface="+mn-ea"/>
                <a:sym typeface="+mn-lt"/>
              </a:rPr>
              <a:t>9999-1-31</a:t>
            </a:r>
            <a:r>
              <a:rPr lang="zh-CN" altLang="en-US" dirty="0" smtClean="0">
                <a:solidFill>
                  <a:srgbClr val="FF0000"/>
                </a:solidFill>
                <a:cs typeface="+mn-ea"/>
                <a:sym typeface="+mn-lt"/>
              </a:rPr>
              <a:t>。</a:t>
            </a:r>
            <a:r>
              <a:rPr lang="zh-CN" altLang="en-US" dirty="0" smtClean="0">
                <a:cs typeface="+mn-ea"/>
                <a:sym typeface="+mn-lt"/>
              </a:rPr>
              <a:t>填写完成后，点击提交，完成首步操作。</a:t>
            </a:r>
            <a:endParaRPr lang="zh-CN" altLang="zh-CN" sz="1800" dirty="0">
              <a:effectLst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724" y="1806182"/>
            <a:ext cx="11638300" cy="422264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ISLIDE.GUIDESSETTING" val="{&quot;Id&quot;:&quot;0166216c-e676-4461-a849-8f2e1f8e5638&quot;,&quot;Name&quot;:&quot;自定义&quot;,&quot;Kind&quot;:&quot;Custom&quot;,&quot;OldGuidesSetting&quot;:{&quot;HeaderHeight&quot;:0.0,&quot;FooterHeight&quot;:0.0,&quot;SideMargin&quot;:1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n0rmqex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A000120150306A13KPBG</Template>
  <TotalTime>0</TotalTime>
  <Words>1105</Words>
  <Application>WPS 演示</Application>
  <PresentationFormat>宽屏</PresentationFormat>
  <Paragraphs>82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洽洽食品SRM系统 SRM系统注册 操作指南</vt:lpstr>
      <vt:lpstr>PowerPoint 演示文稿</vt:lpstr>
      <vt:lpstr>PowerPoint 演示文稿</vt:lpstr>
      <vt:lpstr>一、注册操作指南</vt:lpstr>
      <vt:lpstr>一、注册操作指南</vt:lpstr>
      <vt:lpstr>一、注册操作指南</vt:lpstr>
      <vt:lpstr>一、注册操作指南</vt:lpstr>
      <vt:lpstr>一、注册操作指南</vt:lpstr>
      <vt:lpstr>一、注册操作指南</vt:lpstr>
      <vt:lpstr>一、注册操作指南</vt:lpstr>
      <vt:lpstr>PowerPoint 演示文稿</vt:lpstr>
      <vt:lpstr>二、声明函上传方法</vt:lpstr>
      <vt:lpstr>二、声明函上传方法</vt:lpstr>
      <vt:lpstr>二、声明函上传方法</vt:lpstr>
      <vt:lpstr>二、声明函上传方法</vt:lpstr>
      <vt:lpstr>二、声明函上传方法</vt:lpstr>
      <vt:lpstr>二、声明函上传方法</vt:lpstr>
      <vt:lpstr>二、声明函上传方法</vt:lpstr>
      <vt:lpstr>二、声明函上传方法</vt:lpstr>
      <vt:lpstr>二、声明函上传方法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是易先生啊</cp:lastModifiedBy>
  <cp:revision>129</cp:revision>
  <dcterms:created xsi:type="dcterms:W3CDTF">2022-06-21T05:20:00Z</dcterms:created>
  <dcterms:modified xsi:type="dcterms:W3CDTF">2025-09-25T03:40:52Z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48E09294090B4E74B8C3A1B60C60CCE6_13</vt:lpwstr>
  </property>
  <property fmtid="{D5CDD505-2E9C-101B-9397-08002B2CF9AE}" pid="3" name="KSOProductBuildVer">
    <vt:lpwstr>2052-12.1.0.22089</vt:lpwstr>
  </property>
</Properties>
</file>